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14" r:id="rId2"/>
    <p:sldId id="743" r:id="rId3"/>
    <p:sldId id="736" r:id="rId4"/>
    <p:sldId id="744" r:id="rId5"/>
    <p:sldId id="753" r:id="rId6"/>
    <p:sldId id="745" r:id="rId7"/>
    <p:sldId id="754" r:id="rId8"/>
    <p:sldId id="749" r:id="rId9"/>
    <p:sldId id="746" r:id="rId10"/>
    <p:sldId id="750" r:id="rId11"/>
    <p:sldId id="752" r:id="rId12"/>
    <p:sldId id="737" r:id="rId13"/>
    <p:sldId id="715" r:id="rId14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:p15="http://schemas.microsoft.com/office/powerpoint/2012/main" xmlns="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91BA5B"/>
    <a:srgbClr val="EA8010"/>
    <a:srgbClr val="A6A6A6"/>
    <a:srgbClr val="659A1E"/>
    <a:srgbClr val="66E80E"/>
    <a:srgbClr val="231F20"/>
    <a:srgbClr val="5B9BD5"/>
    <a:srgbClr val="A9D18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2" autoAdjust="0"/>
    <p:restoredTop sz="94662" autoAdjust="0"/>
  </p:normalViewPr>
  <p:slideViewPr>
    <p:cSldViewPr snapToObjects="1">
      <p:cViewPr varScale="1">
        <p:scale>
          <a:sx n="68" d="100"/>
          <a:sy n="68" d="100"/>
        </p:scale>
        <p:origin x="-740" y="-64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546959748786738E-2"/>
          <c:y val="7.4812477517660472E-2"/>
          <c:w val="0.93719668855266858"/>
          <c:h val="0.700644405389575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trendlineType val="exp"/>
            <c:dispRSqr val="0"/>
            <c:dispEq val="0"/>
          </c:trendline>
          <c:trendline>
            <c:spPr>
              <a:ln w="12700">
                <a:solidFill>
                  <a:srgbClr val="659A1E"/>
                </a:solidFill>
              </a:ln>
            </c:spPr>
            <c:trendlineType val="exp"/>
            <c:dispRSqr val="0"/>
            <c:dispEq val="0"/>
          </c:trendline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124</c:v>
                </c:pt>
                <c:pt idx="1">
                  <c:v>144.5</c:v>
                </c:pt>
                <c:pt idx="2">
                  <c:v>291.8</c:v>
                </c:pt>
                <c:pt idx="3">
                  <c:v>308.55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12</c:v>
                </c:pt>
                <c:pt idx="1">
                  <c:v>12.850000000000012</c:v>
                </c:pt>
                <c:pt idx="2">
                  <c:v>23.34</c:v>
                </c:pt>
                <c:pt idx="3">
                  <c:v>20.979999999999986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86755712"/>
        <c:axId val="186651008"/>
      </c:barChart>
      <c:catAx>
        <c:axId val="1867557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86651008"/>
        <c:crosses val="autoZero"/>
        <c:auto val="1"/>
        <c:lblAlgn val="ctr"/>
        <c:lblOffset val="100"/>
        <c:noMultiLvlLbl val="0"/>
      </c:catAx>
      <c:valAx>
        <c:axId val="186651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675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6866487892267887"/>
          <c:y val="0.90683553981338461"/>
          <c:w val="0.26284152391313625"/>
          <c:h val="9.3164460186615894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7"/>
            <a:ext cx="12192000" cy="6862714"/>
          </a:xfrm>
          <a:prstGeom prst="rect">
            <a:avLst/>
          </a:prstGeom>
        </p:spPr>
      </p:pic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3935760" y="2060848"/>
            <a:ext cx="7900988" cy="2880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 </a:t>
            </a:r>
            <a:endParaRPr lang="en-US" altLang="zh-CN" sz="4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货车</a:t>
            </a:r>
            <a:r>
              <a:rPr lang="zh-CN" altLang="zh-CN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“滴滴”加油平台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项目进展及规划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7.3</a:t>
            </a:r>
            <a:r>
              <a:rPr lang="en-US" altLang="ko-KR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财务核算及预测</a:t>
            </a:r>
            <a:endParaRPr lang="zh-CN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38"/>
          <p:cNvGrpSpPr/>
          <p:nvPr/>
        </p:nvGrpSpPr>
        <p:grpSpPr>
          <a:xfrm>
            <a:off x="6823710" y="1503557"/>
            <a:ext cx="4577080" cy="3689350"/>
            <a:chOff x="10746" y="3679"/>
            <a:chExt cx="7208" cy="6180"/>
          </a:xfrm>
        </p:grpSpPr>
        <p:grpSp>
          <p:nvGrpSpPr>
            <p:cNvPr id="4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5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6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67504" y="5500702"/>
            <a:ext cx="504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未来预测：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月，服务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车队客户，收入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110w</a:t>
            </a: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月，注册用户数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50000+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，月收入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300w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8.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2" name="组合 215"/>
          <p:cNvGrpSpPr/>
          <p:nvPr/>
        </p:nvGrpSpPr>
        <p:grpSpPr>
          <a:xfrm>
            <a:off x="631190" y="2045401"/>
            <a:ext cx="5370830" cy="701675"/>
            <a:chOff x="984" y="2548"/>
            <a:chExt cx="8458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890" y="2548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14" name="组合 214"/>
          <p:cNvGrpSpPr/>
          <p:nvPr/>
        </p:nvGrpSpPr>
        <p:grpSpPr>
          <a:xfrm>
            <a:off x="641350" y="2802127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5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213"/>
          <p:cNvGrpSpPr/>
          <p:nvPr/>
        </p:nvGrpSpPr>
        <p:grpSpPr>
          <a:xfrm>
            <a:off x="631190" y="3499346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7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8" name="组合 212"/>
          <p:cNvGrpSpPr/>
          <p:nvPr/>
        </p:nvGrpSpPr>
        <p:grpSpPr>
          <a:xfrm>
            <a:off x="638810" y="4107049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dirty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9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273658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119496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●路石科技服务物流行业的中小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880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9.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2742219" y="392423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2866832" y="227687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2737610" y="266644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2716635" y="481425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2853590" y="356217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24368" y="395175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8"/>
            <a:ext cx="12192000" cy="68627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10021"/>
            <a:ext cx="1869367" cy="1858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62904" y="5268193"/>
            <a:ext cx="186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张绍义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18613819369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投资要点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832888" y="1795815"/>
            <a:ext cx="870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利用移动在线平台，为货车提供在线预约、送油到车、移动加油服务</a:t>
            </a:r>
            <a:endParaRPr kumimoji="1" lang="zh-CN" altLang="en-US" sz="1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2893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814883" y="2895897"/>
            <a:ext cx="8709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公司核心团队为油帮帮原班人马，拥有成品油领域创业并成功退出的经历（传统石油公司并购），三位创始人创业前均曾任腾讯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百度总监级别职位。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666844" y="395288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839088" y="4000835"/>
            <a:ext cx="8846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产品上线三个月，已在淄博、武汉、重庆等地区验证成功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，注册用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户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6000+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，交易用户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1000+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，月流水超过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095891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814882" y="5268289"/>
            <a:ext cx="870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拟融资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万人民币，出让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15%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股权，用于产品研发、开拓市场、品牌建设等</a:t>
            </a: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先后就职于金山网络和腾讯，原腾讯技术总监，曾主导开发过金山词霸、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浏览器初代开发负责人、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03512" y="2530105"/>
            <a:ext cx="9028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</a:pPr>
            <a:r>
              <a:rPr lang="en-US" altLang="zh-CN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CEO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</a:pPr>
            <a:r>
              <a:rPr lang="en-US" altLang="zh-CN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CTO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刘全晖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</a:pPr>
            <a:r>
              <a:rPr lang="en-US" altLang="zh-CN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COO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腾讯手机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、手机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空间初代产品总监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92181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2010-2011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负责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手机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度搜索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运营等工作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16" y="444516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2011-2013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口袋购物，产品运营总监，全面负责负责口袋购物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互联网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创始团队来自于腾讯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百度总监级别，拥有成品油领域创业经验并成功退出的经历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382726" y="511707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2013-2016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妙店联合创始人，先后共融资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市场洞察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中小物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流企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业用油市场研究及痛点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6" name="组合 113"/>
          <p:cNvGrpSpPr/>
          <p:nvPr/>
        </p:nvGrpSpPr>
        <p:grpSpPr>
          <a:xfrm>
            <a:off x="1079064" y="4497249"/>
            <a:ext cx="9837711" cy="1009015"/>
            <a:chOff x="-4445" y="2767"/>
            <a:chExt cx="15323" cy="1589"/>
          </a:xfrm>
        </p:grpSpPr>
        <p:sp>
          <p:nvSpPr>
            <p:cNvPr id="8" name="Oval 7"/>
            <p:cNvSpPr/>
            <p:nvPr/>
          </p:nvSpPr>
          <p:spPr>
            <a:xfrm>
              <a:off x="-4445" y="2767"/>
              <a:ext cx="1139" cy="1141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algun Gothic" panose="020B0503020000020004" charset="-127"/>
                </a:rPr>
                <a:t>03</a:t>
              </a: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-3196" y="2829"/>
              <a:ext cx="14074" cy="1527"/>
              <a:chOff x="-4438" y="2829"/>
              <a:chExt cx="14074" cy="1527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-4438" y="2829"/>
                <a:ext cx="13618" cy="52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产业链供需关系错配，中小物流公司用油需求未满足</a:t>
                </a:r>
                <a:endParaRPr lang="zh-CN" altLang="ko-KR" sz="1800" dirty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-4438" y="3338"/>
                <a:ext cx="14074" cy="101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零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售端非市场化，国家统一定价，加油站批零差价</a:t>
                </a:r>
                <a:r>
                  <a:rPr lang="en-US" altLang="zh-CN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上</a:t>
                </a:r>
                <a:endPara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国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家逐步开放原油进口权，地炼日益发达，产能过剩率超过</a:t>
                </a:r>
                <a:r>
                  <a:rPr lang="zh-CN" altLang="zh-CN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</a:t>
                </a:r>
                <a:r>
                  <a:rPr lang="zh-CN"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%</a:t>
                </a:r>
                <a:endParaRPr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中小</a:t>
                </a:r>
                <a:r>
                  <a:rPr altLang="zh-CN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的服务需求无法被加油站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满足，耗时长，价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格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高</a:t>
                </a:r>
                <a:endParaRPr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10" name="组合 115"/>
          <p:cNvGrpSpPr/>
          <p:nvPr/>
        </p:nvGrpSpPr>
        <p:grpSpPr>
          <a:xfrm>
            <a:off x="1085285" y="1772816"/>
            <a:ext cx="8898890" cy="2305685"/>
            <a:chOff x="8043" y="7904"/>
            <a:chExt cx="14014" cy="3631"/>
          </a:xfrm>
        </p:grpSpPr>
        <p:grpSp>
          <p:nvGrpSpPr>
            <p:cNvPr id="11" name="组合 77"/>
            <p:cNvGrpSpPr/>
            <p:nvPr/>
          </p:nvGrpSpPr>
          <p:grpSpPr>
            <a:xfrm>
              <a:off x="9298" y="8082"/>
              <a:ext cx="12759" cy="1636"/>
              <a:chOff x="7944" y="8005"/>
              <a:chExt cx="12759" cy="1636"/>
            </a:xfrm>
          </p:grpSpPr>
          <p:sp>
            <p:nvSpPr>
              <p:cNvPr id="95" name="speed"/>
              <p:cNvSpPr txBox="1">
                <a:spLocks noChangeArrowheads="1"/>
              </p:cNvSpPr>
              <p:nvPr/>
            </p:nvSpPr>
            <p:spPr bwMode="auto">
              <a:xfrm>
                <a:off x="7944" y="8005"/>
                <a:ext cx="8076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 dirty="0" smtClean="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中小物流企业用油市场空间大</a:t>
                </a:r>
                <a:endPara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Rectangle 3"/>
              <p:cNvSpPr txBox="1">
                <a:spLocks noChangeArrowheads="1"/>
              </p:cNvSpPr>
              <p:nvPr/>
            </p:nvSpPr>
            <p:spPr bwMode="auto">
              <a:xfrm>
                <a:off x="7944" y="8502"/>
                <a:ext cx="12759" cy="113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每年物流企业用油量超过</a:t>
                </a:r>
                <a:r>
                  <a:rPr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8000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万吨，</a:t>
                </a:r>
                <a:r>
                  <a:rPr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90%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以上来自型中小物流企业</a:t>
                </a:r>
                <a:r>
                  <a:rPr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车队</a:t>
                </a:r>
                <a:endParaRPr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9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  </a:t>
                </a:r>
                <a:endParaRPr lang="zh-CN" altLang="en-US" sz="900" kern="0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59" name="Oval 7"/>
            <p:cNvSpPr/>
            <p:nvPr/>
          </p:nvSpPr>
          <p:spPr>
            <a:xfrm>
              <a:off x="8043" y="7904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8094" y="8145"/>
              <a:ext cx="9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文本框 110"/>
            <p:cNvSpPr txBox="1"/>
            <p:nvPr/>
          </p:nvSpPr>
          <p:spPr>
            <a:xfrm>
              <a:off x="8141" y="10905"/>
              <a:ext cx="9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文本框 110"/>
            <p:cNvSpPr txBox="1"/>
            <p:nvPr/>
          </p:nvSpPr>
          <p:spPr>
            <a:xfrm>
              <a:off x="8158" y="10859"/>
              <a:ext cx="9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4"/>
          <p:cNvGrpSpPr/>
          <p:nvPr/>
        </p:nvGrpSpPr>
        <p:grpSpPr>
          <a:xfrm>
            <a:off x="1085486" y="2826633"/>
            <a:ext cx="9099755" cy="1034415"/>
            <a:chOff x="857" y="5427"/>
            <a:chExt cx="14975" cy="1629"/>
          </a:xfrm>
        </p:grpSpPr>
        <p:grpSp>
          <p:nvGrpSpPr>
            <p:cNvPr id="13" name="组合 74"/>
            <p:cNvGrpSpPr/>
            <p:nvPr/>
          </p:nvGrpSpPr>
          <p:grpSpPr>
            <a:xfrm>
              <a:off x="1996" y="5782"/>
              <a:ext cx="13836" cy="1166"/>
              <a:chOff x="642" y="5639"/>
              <a:chExt cx="13836" cy="1166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761" y="6126"/>
                <a:ext cx="12461" cy="67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285750" indent="-28575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l"/>
                  <a:defRPr/>
                </a:pP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物流运输行业成本</a:t>
                </a:r>
                <a:r>
                  <a:rPr kumimoji="1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285750" indent="-28575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l"/>
                  <a:defRPr/>
                </a:pP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</a:t>
                </a:r>
                <a:endParaRPr kumimoji="1"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642" y="5639"/>
                <a:ext cx="13836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中小物流企业对油料成本敏感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857" y="5915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algun Gothic" panose="020B0503020000020004" charset="-127"/>
                </a:rPr>
                <a:t>02</a:t>
              </a: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632462" y="6325345"/>
            <a:ext cx="5080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数据来源：国家发展与改革委员会、中国石化、金银岛、中国物流产业协会等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商业模式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让货车加油更方便，更省钱！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15480" y="2492896"/>
            <a:ext cx="2016224" cy="2016224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053877" y="2492896"/>
            <a:ext cx="2016224" cy="2016224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688288" y="2492896"/>
            <a:ext cx="2016224" cy="2016224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85647" y="3592771"/>
            <a:ext cx="180020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成品油来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炼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厂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贸易商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6330" y="3592771"/>
            <a:ext cx="1331318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路石科技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13147" y="3592771"/>
            <a:ext cx="1166506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终端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重型机械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KSO_Shape"/>
          <p:cNvSpPr>
            <a:spLocks/>
          </p:cNvSpPr>
          <p:nvPr/>
        </p:nvSpPr>
        <p:spPr bwMode="auto">
          <a:xfrm>
            <a:off x="5706469" y="2819495"/>
            <a:ext cx="711040" cy="532094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>
            <a:off x="9421279" y="2844910"/>
            <a:ext cx="570670" cy="481264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2100424" y="2773818"/>
            <a:ext cx="536164" cy="623448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4" name=" 6"/>
          <p:cNvSpPr/>
          <p:nvPr/>
        </p:nvSpPr>
        <p:spPr>
          <a:xfrm>
            <a:off x="7320136" y="341179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 6"/>
          <p:cNvSpPr/>
          <p:nvPr/>
        </p:nvSpPr>
        <p:spPr>
          <a:xfrm flipH="1">
            <a:off x="3762053" y="3590549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 6"/>
          <p:cNvSpPr/>
          <p:nvPr/>
        </p:nvSpPr>
        <p:spPr>
          <a:xfrm flipH="1">
            <a:off x="7320136" y="3590549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98724" y="3088674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集采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56807" y="3900548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56807" y="2893693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配送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97095" y="5229200"/>
            <a:ext cx="9289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415463"/>
                </a:solidFill>
                <a:latin typeface="微软雅黑"/>
                <a:ea typeface="微软雅黑"/>
                <a:cs typeface="微软雅黑"/>
              </a:rPr>
              <a:t>利用移动在线平台，为货车提供在线预约、送油到车、移动加油</a:t>
            </a:r>
            <a:r>
              <a:rPr kumimoji="1"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21025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业务流程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加油过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程变得更快捷简单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7" name="稻壳儿小白白(http://dwz.cn/Wu2UP)"/>
          <p:cNvSpPr>
            <a:spLocks noEditPoints="1"/>
          </p:cNvSpPr>
          <p:nvPr/>
        </p:nvSpPr>
        <p:spPr bwMode="auto">
          <a:xfrm flipH="1">
            <a:off x="1487488" y="3744066"/>
            <a:ext cx="648072" cy="369150"/>
          </a:xfrm>
          <a:custGeom>
            <a:avLst/>
            <a:gdLst>
              <a:gd name="T0" fmla="*/ 2102132035 w 47"/>
              <a:gd name="T1" fmla="*/ 1315890526 h 37"/>
              <a:gd name="T2" fmla="*/ 1923227607 w 47"/>
              <a:gd name="T3" fmla="*/ 1361265133 h 37"/>
              <a:gd name="T4" fmla="*/ 1610146532 w 47"/>
              <a:gd name="T5" fmla="*/ 1678894113 h 37"/>
              <a:gd name="T6" fmla="*/ 1297058769 w 47"/>
              <a:gd name="T7" fmla="*/ 1361265133 h 37"/>
              <a:gd name="T8" fmla="*/ 849801045 w 47"/>
              <a:gd name="T9" fmla="*/ 1361265133 h 37"/>
              <a:gd name="T10" fmla="*/ 536713281 w 47"/>
              <a:gd name="T11" fmla="*/ 1678894113 h 37"/>
              <a:gd name="T12" fmla="*/ 223632206 w 47"/>
              <a:gd name="T13" fmla="*/ 1361265133 h 37"/>
              <a:gd name="T14" fmla="*/ 178904427 w 47"/>
              <a:gd name="T15" fmla="*/ 1361265133 h 37"/>
              <a:gd name="T16" fmla="*/ 0 w 47"/>
              <a:gd name="T17" fmla="*/ 1315890526 h 37"/>
              <a:gd name="T18" fmla="*/ 89455557 w 47"/>
              <a:gd name="T19" fmla="*/ 1225141314 h 37"/>
              <a:gd name="T20" fmla="*/ 89455557 w 47"/>
              <a:gd name="T21" fmla="*/ 816756385 h 37"/>
              <a:gd name="T22" fmla="*/ 134176648 w 47"/>
              <a:gd name="T23" fmla="*/ 589883354 h 37"/>
              <a:gd name="T24" fmla="*/ 357808854 w 47"/>
              <a:gd name="T25" fmla="*/ 363003586 h 37"/>
              <a:gd name="T26" fmla="*/ 491985503 w 47"/>
              <a:gd name="T27" fmla="*/ 272254374 h 37"/>
              <a:gd name="T28" fmla="*/ 715617709 w 47"/>
              <a:gd name="T29" fmla="*/ 272254374 h 37"/>
              <a:gd name="T30" fmla="*/ 715617709 w 47"/>
              <a:gd name="T31" fmla="*/ 45374606 h 37"/>
              <a:gd name="T32" fmla="*/ 760345487 w 47"/>
              <a:gd name="T33" fmla="*/ 0 h 37"/>
              <a:gd name="T34" fmla="*/ 2012676477 w 47"/>
              <a:gd name="T35" fmla="*/ 0 h 37"/>
              <a:gd name="T36" fmla="*/ 2102132035 w 47"/>
              <a:gd name="T37" fmla="*/ 45374606 h 37"/>
              <a:gd name="T38" fmla="*/ 2102132035 w 47"/>
              <a:gd name="T39" fmla="*/ 1315890526 h 37"/>
              <a:gd name="T40" fmla="*/ 715617709 w 47"/>
              <a:gd name="T41" fmla="*/ 771381779 h 37"/>
              <a:gd name="T42" fmla="*/ 715617709 w 47"/>
              <a:gd name="T43" fmla="*/ 453752799 h 37"/>
              <a:gd name="T44" fmla="*/ 491985503 w 47"/>
              <a:gd name="T45" fmla="*/ 453752799 h 37"/>
              <a:gd name="T46" fmla="*/ 491985503 w 47"/>
              <a:gd name="T47" fmla="*/ 453752799 h 37"/>
              <a:gd name="T48" fmla="*/ 268359985 w 47"/>
              <a:gd name="T49" fmla="*/ 680632566 h 37"/>
              <a:gd name="T50" fmla="*/ 223632206 w 47"/>
              <a:gd name="T51" fmla="*/ 726007173 h 37"/>
              <a:gd name="T52" fmla="*/ 223632206 w 47"/>
              <a:gd name="T53" fmla="*/ 771381779 h 37"/>
              <a:gd name="T54" fmla="*/ 715617709 w 47"/>
              <a:gd name="T55" fmla="*/ 771381779 h 37"/>
              <a:gd name="T56" fmla="*/ 536713281 w 47"/>
              <a:gd name="T57" fmla="*/ 1225141314 h 37"/>
              <a:gd name="T58" fmla="*/ 402536633 w 47"/>
              <a:gd name="T59" fmla="*/ 1361265133 h 37"/>
              <a:gd name="T60" fmla="*/ 536713281 w 47"/>
              <a:gd name="T61" fmla="*/ 1542770294 h 37"/>
              <a:gd name="T62" fmla="*/ 715617709 w 47"/>
              <a:gd name="T63" fmla="*/ 1361265133 h 37"/>
              <a:gd name="T64" fmla="*/ 536713281 w 47"/>
              <a:gd name="T65" fmla="*/ 1225141314 h 37"/>
              <a:gd name="T66" fmla="*/ 1610146532 w 47"/>
              <a:gd name="T67" fmla="*/ 1225141314 h 37"/>
              <a:gd name="T68" fmla="*/ 1475963196 w 47"/>
              <a:gd name="T69" fmla="*/ 1361265133 h 37"/>
              <a:gd name="T70" fmla="*/ 1610146532 w 47"/>
              <a:gd name="T71" fmla="*/ 1542770294 h 37"/>
              <a:gd name="T72" fmla="*/ 1789050959 w 47"/>
              <a:gd name="T73" fmla="*/ 1361265133 h 37"/>
              <a:gd name="T74" fmla="*/ 1610146532 w 47"/>
              <a:gd name="T75" fmla="*/ 1225141314 h 3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7" h="37">
                <a:moveTo>
                  <a:pt x="47" y="29"/>
                </a:moveTo>
                <a:cubicBezTo>
                  <a:pt x="47" y="31"/>
                  <a:pt x="44" y="30"/>
                  <a:pt x="43" y="30"/>
                </a:cubicBezTo>
                <a:cubicBezTo>
                  <a:pt x="43" y="34"/>
                  <a:pt x="40" y="37"/>
                  <a:pt x="36" y="37"/>
                </a:cubicBezTo>
                <a:cubicBezTo>
                  <a:pt x="32" y="37"/>
                  <a:pt x="29" y="34"/>
                  <a:pt x="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4"/>
                  <a:pt x="16" y="37"/>
                  <a:pt x="12" y="37"/>
                </a:cubicBezTo>
                <a:cubicBezTo>
                  <a:pt x="8" y="37"/>
                  <a:pt x="5" y="34"/>
                  <a:pt x="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31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2" y="14"/>
                  <a:pt x="3" y="13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1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7" y="1"/>
                </a:cubicBezTo>
                <a:lnTo>
                  <a:pt x="47" y="29"/>
                </a:lnTo>
                <a:close/>
                <a:moveTo>
                  <a:pt x="16" y="17"/>
                </a:moveTo>
                <a:cubicBezTo>
                  <a:pt x="16" y="10"/>
                  <a:pt x="16" y="10"/>
                  <a:pt x="16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5" y="16"/>
                  <a:pt x="5" y="16"/>
                </a:cubicBezTo>
                <a:cubicBezTo>
                  <a:pt x="5" y="17"/>
                  <a:pt x="5" y="17"/>
                  <a:pt x="5" y="17"/>
                </a:cubicBezTo>
                <a:lnTo>
                  <a:pt x="16" y="17"/>
                </a:lnTo>
                <a:close/>
                <a:moveTo>
                  <a:pt x="12" y="27"/>
                </a:moveTo>
                <a:cubicBezTo>
                  <a:pt x="10" y="27"/>
                  <a:pt x="9" y="28"/>
                  <a:pt x="9" y="30"/>
                </a:cubicBezTo>
                <a:cubicBezTo>
                  <a:pt x="9" y="32"/>
                  <a:pt x="10" y="34"/>
                  <a:pt x="12" y="34"/>
                </a:cubicBezTo>
                <a:cubicBezTo>
                  <a:pt x="14" y="34"/>
                  <a:pt x="16" y="32"/>
                  <a:pt x="16" y="30"/>
                </a:cubicBezTo>
                <a:cubicBezTo>
                  <a:pt x="16" y="28"/>
                  <a:pt x="14" y="27"/>
                  <a:pt x="12" y="27"/>
                </a:cubicBezTo>
                <a:close/>
                <a:moveTo>
                  <a:pt x="36" y="27"/>
                </a:moveTo>
                <a:cubicBezTo>
                  <a:pt x="34" y="27"/>
                  <a:pt x="33" y="28"/>
                  <a:pt x="33" y="30"/>
                </a:cubicBezTo>
                <a:cubicBezTo>
                  <a:pt x="33" y="32"/>
                  <a:pt x="34" y="34"/>
                  <a:pt x="36" y="34"/>
                </a:cubicBezTo>
                <a:cubicBezTo>
                  <a:pt x="38" y="34"/>
                  <a:pt x="40" y="32"/>
                  <a:pt x="40" y="30"/>
                </a:cubicBezTo>
                <a:cubicBezTo>
                  <a:pt x="40" y="28"/>
                  <a:pt x="38" y="27"/>
                  <a:pt x="36" y="27"/>
                </a:cubicBezTo>
                <a:close/>
              </a:path>
            </a:pathLst>
          </a:custGeom>
          <a:solidFill>
            <a:srgbClr val="EA8010"/>
          </a:solidFill>
          <a:ln>
            <a:noFill/>
          </a:ln>
          <a:extLst/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5" name="Freeform 17"/>
          <p:cNvSpPr>
            <a:spLocks/>
          </p:cNvSpPr>
          <p:nvPr/>
        </p:nvSpPr>
        <p:spPr bwMode="auto">
          <a:xfrm>
            <a:off x="5889179" y="2874094"/>
            <a:ext cx="2081212" cy="2049462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415463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432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配送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6" name="Freeform 18"/>
          <p:cNvSpPr>
            <a:spLocks/>
          </p:cNvSpPr>
          <p:nvPr/>
        </p:nvSpPr>
        <p:spPr bwMode="auto">
          <a:xfrm>
            <a:off x="3990529" y="3009031"/>
            <a:ext cx="1819275" cy="1778000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EA8010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28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预约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8" name="Freeform 19"/>
          <p:cNvSpPr>
            <a:spLocks/>
          </p:cNvSpPr>
          <p:nvPr/>
        </p:nvSpPr>
        <p:spPr bwMode="auto">
          <a:xfrm>
            <a:off x="2482404" y="3166194"/>
            <a:ext cx="1444625" cy="1463675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91BA5B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关注</a:t>
            </a:r>
          </a:p>
        </p:txBody>
      </p:sp>
      <p:sp>
        <p:nvSpPr>
          <p:cNvPr id="48" name="Freeform 17"/>
          <p:cNvSpPr>
            <a:spLocks/>
          </p:cNvSpPr>
          <p:nvPr/>
        </p:nvSpPr>
        <p:spPr bwMode="auto">
          <a:xfrm>
            <a:off x="7681466" y="2607394"/>
            <a:ext cx="2620963" cy="2579687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EA8010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54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完成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2907854" y="2474044"/>
            <a:ext cx="0" cy="812800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6465441" y="2234331"/>
            <a:ext cx="0" cy="812800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4168329" y="4621931"/>
            <a:ext cx="0" cy="811213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7864029" y="4979119"/>
            <a:ext cx="0" cy="809625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839591" y="3286844"/>
            <a:ext cx="157163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092129" y="4504456"/>
            <a:ext cx="157162" cy="157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386066" y="3013794"/>
            <a:ext cx="158750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7787829" y="4925144"/>
            <a:ext cx="157162" cy="158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 bwMode="auto">
          <a:xfrm>
            <a:off x="1581497" y="2048126"/>
            <a:ext cx="2673350" cy="3447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用户在公众号登记注册</a:t>
            </a:r>
          </a:p>
        </p:txBody>
      </p:sp>
      <p:sp>
        <p:nvSpPr>
          <p:cNvPr id="58" name="TextBox 57"/>
          <p:cNvSpPr txBox="1"/>
          <p:nvPr/>
        </p:nvSpPr>
        <p:spPr bwMode="auto">
          <a:xfrm>
            <a:off x="2839591" y="5462501"/>
            <a:ext cx="2673350" cy="6247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通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过平台预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约加油时间、地点和加油数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量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Bebas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TextBox 57"/>
          <p:cNvSpPr txBox="1"/>
          <p:nvPr/>
        </p:nvSpPr>
        <p:spPr bwMode="auto">
          <a:xfrm>
            <a:off x="5128766" y="1647107"/>
            <a:ext cx="2673350" cy="6247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配送到预约地点，装卸货的同时就可以完成加油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Bebas" pitchFamily="2" charset="0"/>
              <a:ea typeface="微软雅黑" panose="020B0503020204020204" pitchFamily="34" charset="-122"/>
            </a:endParaRPr>
          </a:p>
        </p:txBody>
      </p:sp>
      <p:sp>
        <p:nvSpPr>
          <p:cNvPr id="60" name="TextBox 57"/>
          <p:cNvSpPr txBox="1"/>
          <p:nvPr/>
        </p:nvSpPr>
        <p:spPr bwMode="auto">
          <a:xfrm>
            <a:off x="6633716" y="5685556"/>
            <a:ext cx="2673350" cy="6524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分钟之内完成加油，不浪费司机等待时间，方便快捷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圆角矩形 116"/>
          <p:cNvSpPr/>
          <p:nvPr/>
        </p:nvSpPr>
        <p:spPr>
          <a:xfrm>
            <a:off x="6293535" y="4221492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6293535" y="3148985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产品壁垒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出色的产品体验，带来用户的自传播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659647" y="3042362"/>
            <a:ext cx="1800200" cy="1800200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133695" y="1700808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5" name="等腰三角形 54"/>
          <p:cNvSpPr/>
          <p:nvPr/>
        </p:nvSpPr>
        <p:spPr>
          <a:xfrm>
            <a:off x="3457980" y="2753608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6" name="等腰三角形 55"/>
          <p:cNvSpPr/>
          <p:nvPr/>
        </p:nvSpPr>
        <p:spPr>
          <a:xfrm rot="5400000">
            <a:off x="4531189" y="385795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655840" y="2306704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8" name="等腰三角形 57"/>
          <p:cNvSpPr/>
          <p:nvPr/>
        </p:nvSpPr>
        <p:spPr>
          <a:xfrm rot="18735643">
            <a:off x="2612678" y="309869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90075" y="2306704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238191" y="3515964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986960" y="3537893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586204" y="4799435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690075" y="4799435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107768" y="5337312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5" name="等腰三角形 64"/>
          <p:cNvSpPr/>
          <p:nvPr/>
        </p:nvSpPr>
        <p:spPr>
          <a:xfrm rot="2846045">
            <a:off x="4296605" y="3143133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6" name="等腰三角形 65"/>
          <p:cNvSpPr/>
          <p:nvPr/>
        </p:nvSpPr>
        <p:spPr>
          <a:xfrm rot="16200000">
            <a:off x="2328982" y="385795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7" name="等腰三角形 66"/>
          <p:cNvSpPr/>
          <p:nvPr/>
        </p:nvSpPr>
        <p:spPr>
          <a:xfrm rot="8026025">
            <a:off x="4179412" y="464172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8" name="等腰三角形 67"/>
          <p:cNvSpPr/>
          <p:nvPr/>
        </p:nvSpPr>
        <p:spPr>
          <a:xfrm rot="10800000">
            <a:off x="3458401" y="4916689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9" name="等腰三角形 68"/>
          <p:cNvSpPr/>
          <p:nvPr/>
        </p:nvSpPr>
        <p:spPr>
          <a:xfrm rot="13544788">
            <a:off x="2629581" y="4596154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0" name="文本框 9"/>
          <p:cNvSpPr txBox="1"/>
          <p:nvPr/>
        </p:nvSpPr>
        <p:spPr>
          <a:xfrm>
            <a:off x="2754875" y="3500452"/>
            <a:ext cx="1656184" cy="93102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石科技云平台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6293535" y="428973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12" name="椭圆 111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3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14" name="圆角矩形 113"/>
          <p:cNvSpPr/>
          <p:nvPr/>
        </p:nvSpPr>
        <p:spPr>
          <a:xfrm>
            <a:off x="6293536" y="2080163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293535" y="212949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81" name="椭圆 80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82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6293535" y="320961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09" name="椭圆 108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0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1264" name="TextBox 11263"/>
          <p:cNvSpPr txBox="1"/>
          <p:nvPr/>
        </p:nvSpPr>
        <p:spPr>
          <a:xfrm>
            <a:off x="6776172" y="2109205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-85db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以上弱网络预约成功率超过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98%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，丢包率低于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5%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6" name="TextBox 11265"/>
          <p:cNvSpPr txBox="1"/>
          <p:nvPr/>
        </p:nvSpPr>
        <p:spPr>
          <a:xfrm>
            <a:off x="3146541" y="1996919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预约调度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655053" y="2585842"/>
            <a:ext cx="106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33846" y="3804462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657393" y="5095546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结算管理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117316" y="5633423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数据收集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511824" y="5095546"/>
            <a:ext cx="117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970581" y="3834004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线路优化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43585" y="2636912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6293535" y="5277032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6293535" y="534527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32" name="椭圆 131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33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6712859" y="3223039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内存占用小于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5MB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，主线程阻塞时长低于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1ms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，崩溃率低于十万分之一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712859" y="4249154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支付监控时长低于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500ms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，监控失败率低于百万分之一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712859" y="5409725"/>
            <a:ext cx="412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网络预约服务响应时间低于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10s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06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项目进展及规划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7.1</a:t>
            </a:r>
            <a:r>
              <a:rPr lang="en-US" altLang="ko-KR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227972" y="3742292"/>
              <a:ext cx="2564882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个月，注册用户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6000+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rgbClr val="415463"/>
                  </a:solidFill>
                  <a:latin typeface="微软雅黑" pitchFamily="34" charset="-122"/>
                  <a:ea typeface="微软雅黑" pitchFamily="34" charset="-122"/>
                </a:rPr>
                <a:t>交</a:t>
              </a:r>
              <a:r>
                <a:rPr lang="zh-CN" altLang="en-US" sz="1400" b="1" dirty="0">
                  <a:solidFill>
                    <a:srgbClr val="415463"/>
                  </a:solidFill>
                  <a:latin typeface="微软雅黑" pitchFamily="34" charset="-122"/>
                  <a:ea typeface="微软雅黑" pitchFamily="34" charset="-122"/>
                </a:rPr>
                <a:t>易用户</a:t>
              </a:r>
              <a:r>
                <a:rPr lang="en-US" altLang="zh-CN" sz="1400" b="1" dirty="0">
                  <a:solidFill>
                    <a:srgbClr val="415463"/>
                  </a:solidFill>
                  <a:latin typeface="微软雅黑" pitchFamily="34" charset="-122"/>
                  <a:ea typeface="微软雅黑" pitchFamily="34" charset="-122"/>
                </a:rPr>
                <a:t>1000+</a:t>
              </a:r>
              <a:endParaRPr lang="zh-CN" altLang="en-US" sz="14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0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6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14337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8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40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20-30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 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7.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项目进展及规划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7.2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80-100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200-300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横向拓展覆盖三线以上及四线重点城市，加速拓展大型物流企业合作进程，合作企业平均渗透率超过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通过发展城市代理完成冷启动再在该城市通过客户口碑拉新互传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337685" cy="3130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415463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不优先争夺吞吐城市，如北上广深等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</TotalTime>
  <Words>2879</Words>
  <Application>Microsoft Office PowerPoint</Application>
  <PresentationFormat>自定义</PresentationFormat>
  <Paragraphs>241</Paragraphs>
  <Slides>13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绍義</cp:lastModifiedBy>
  <cp:revision>933</cp:revision>
  <dcterms:created xsi:type="dcterms:W3CDTF">2015-12-02T02:04:00Z</dcterms:created>
  <dcterms:modified xsi:type="dcterms:W3CDTF">2017-12-20T12:45:47Z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